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526" r:id="rId7"/>
    <p:sldId id="386" r:id="rId8"/>
    <p:sldId id="381" r:id="rId9"/>
    <p:sldId id="387" r:id="rId10"/>
    <p:sldId id="432" r:id="rId11"/>
    <p:sldId id="433" r:id="rId12"/>
    <p:sldId id="436" r:id="rId13"/>
    <p:sldId id="437" r:id="rId14"/>
    <p:sldId id="438" r:id="rId15"/>
    <p:sldId id="439" r:id="rId16"/>
    <p:sldId id="440" r:id="rId17"/>
    <p:sldId id="441" r:id="rId18"/>
    <p:sldId id="442" r:id="rId19"/>
    <p:sldId id="514" r:id="rId20"/>
    <p:sldId id="443" r:id="rId21"/>
    <p:sldId id="444" r:id="rId22"/>
    <p:sldId id="445" r:id="rId23"/>
    <p:sldId id="515" r:id="rId24"/>
    <p:sldId id="446" r:id="rId25"/>
    <p:sldId id="447" r:id="rId26"/>
    <p:sldId id="448" r:id="rId27"/>
    <p:sldId id="449" r:id="rId28"/>
    <p:sldId id="450" r:id="rId29"/>
    <p:sldId id="451" r:id="rId30"/>
    <p:sldId id="452" r:id="rId31"/>
    <p:sldId id="453" r:id="rId32"/>
    <p:sldId id="454" r:id="rId33"/>
    <p:sldId id="455" r:id="rId34"/>
    <p:sldId id="509" r:id="rId35"/>
    <p:sldId id="510" r:id="rId36"/>
    <p:sldId id="512" r:id="rId37"/>
    <p:sldId id="513" r:id="rId38"/>
    <p:sldId id="263" r:id="rId39"/>
    <p:sldId id="265" r:id="rId40"/>
    <p:sldId id="269" r:id="rId41"/>
    <p:sldId id="268" r:id="rId42"/>
    <p:sldId id="267" r:id="rId43"/>
    <p:sldId id="394" r:id="rId44"/>
    <p:sldId id="395" r:id="rId45"/>
    <p:sldId id="396" r:id="rId46"/>
    <p:sldId id="397" r:id="rId47"/>
    <p:sldId id="398" r:id="rId48"/>
    <p:sldId id="399" r:id="rId49"/>
    <p:sldId id="400" r:id="rId50"/>
    <p:sldId id="516" r:id="rId51"/>
    <p:sldId id="527" r:id="rId52"/>
    <p:sldId id="426" r:id="rId53"/>
    <p:sldId id="427" r:id="rId54"/>
    <p:sldId id="499" r:id="rId55"/>
    <p:sldId id="525" r:id="rId56"/>
    <p:sldId id="500" r:id="rId57"/>
    <p:sldId id="498" r:id="rId58"/>
    <p:sldId id="524" r:id="rId5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71" d="100"/>
          <a:sy n="71" d="100"/>
        </p:scale>
        <p:origin x="78" y="114"/>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gif>
</file>

<file path=ppt/media/image13.gif>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3/18/2022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netlogor.predictiveecology.org/articles/NLR-Dictionary.html" TargetMode="External"/><Relationship Id="rId2" Type="http://schemas.openxmlformats.org/officeDocument/2006/relationships/hyperlink" Target="http://netlogor.predictiveecology.org/articles/ProgrammingGuide.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111/ecog.04516"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roups.google.com/g/netlogor" TargetMode="External"/><Relationship Id="rId2" Type="http://schemas.openxmlformats.org/officeDocument/2006/relationships/hyperlink" Target="https://github.com/PredictiveEcology/NetLogo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and/or 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a matrix and a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a:t>
            </a:r>
            <a:r>
              <a:rPr lang="en-US" dirty="0" smtClean="0"/>
              <a:t>a matrix</a:t>
            </a:r>
            <a:r>
              <a:rPr lang="en-US" dirty="0"/>
              <a:t> with 7 additional </a:t>
            </a:r>
            <a:r>
              <a:rPr lang="en-US" dirty="0" smtClean="0"/>
              <a:t>slots</a:t>
            </a:r>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2" name="ZoneTexte 1"/>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a:t>
            </a:r>
            <a:r>
              <a:rPr lang="en-US" dirty="0" smtClean="0"/>
              <a:t>patch</a:t>
            </a:r>
          </a:p>
          <a:p>
            <a:r>
              <a:rPr lang="en-US" dirty="0" err="1" smtClean="0"/>
              <a:t>worldArray</a:t>
            </a:r>
            <a:r>
              <a:rPr lang="en-US" dirty="0" smtClean="0"/>
              <a:t> can be viewed as a mix between an array and a </a:t>
            </a:r>
            <a:r>
              <a:rPr lang="en-US" dirty="0" err="1" smtClean="0"/>
              <a:t>RasterStack</a:t>
            </a:r>
            <a:endParaRPr lang="en-US" dirty="0" smtClean="0"/>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r>
              <a:rPr lang="fr-CA" dirty="0" err="1" smtClean="0"/>
              <a:t>Exercise</a:t>
            </a:r>
            <a:r>
              <a:rPr lang="fr-CA" dirty="0"/>
              <a:t> solutions: 4_WorldExercise.R</a:t>
            </a:r>
            <a:endParaRPr lang="fr-CA" dirty="0" smtClean="0"/>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8" name="ZoneTexte 7"/>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F", "F", "F", "M", "M</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a:p>
          <a:p>
            <a:r>
              <a:rPr lang="en-US" dirty="0"/>
              <a:t>Exercise solutions: 5_TurtlesExercise.R</a:t>
            </a:r>
            <a:endParaRPr lang="en-US" dirty="0" smtClean="0"/>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a:t>
            </a:r>
            <a:r>
              <a:rPr lang="en-US" sz="2000" dirty="0" smtClean="0"/>
              <a:t>in </a:t>
            </a:r>
            <a:r>
              <a:rPr lang="en-US" sz="2000" dirty="0"/>
              <a:t>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a:t>
            </a:r>
            <a:r>
              <a:rPr lang="en-US" sz="2000" dirty="0" smtClean="0"/>
              <a:t>in </a:t>
            </a:r>
            <a:r>
              <a:rPr lang="en-US" sz="2000" dirty="0"/>
              <a:t>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smtClean="0"/>
              <a:t>Resources</a:t>
            </a:r>
            <a:endParaRPr lang="fr-FR" sz="2400" dirty="0"/>
          </a:p>
          <a:p>
            <a:pPr lvl="1"/>
            <a:r>
              <a:rPr lang="fr-FR" sz="2000" dirty="0" err="1"/>
              <a:t>Beginner</a:t>
            </a:r>
            <a:r>
              <a:rPr lang="fr-FR" sz="2000" dirty="0"/>
              <a:t> guide </a:t>
            </a:r>
            <a:r>
              <a:rPr lang="fr-FR" sz="2000" dirty="0">
                <a:hlinkClick r:id="rId2"/>
              </a:rPr>
              <a:t>http://</a:t>
            </a:r>
            <a:r>
              <a:rPr lang="fr-FR" sz="2000" dirty="0" smtClean="0">
                <a:hlinkClick r:id="rId2"/>
              </a:rPr>
              <a:t>netlogor.predictiveecology.org/articles/ProgrammingGuide.html</a:t>
            </a:r>
            <a:endParaRPr lang="fr-FR" sz="2000" dirty="0"/>
          </a:p>
          <a:p>
            <a:pPr lvl="1"/>
            <a:r>
              <a:rPr lang="fr-FR" sz="2000" dirty="0" err="1"/>
              <a:t>Dictionnary</a:t>
            </a:r>
            <a:r>
              <a:rPr lang="fr-FR" sz="2000" dirty="0"/>
              <a:t> </a:t>
            </a:r>
            <a:r>
              <a:rPr lang="fr-FR" sz="2000" dirty="0" err="1"/>
              <a:t>NetLogo</a:t>
            </a:r>
            <a:r>
              <a:rPr lang="fr-FR" sz="2000" dirty="0"/>
              <a:t> &lt;=&gt; </a:t>
            </a:r>
            <a:r>
              <a:rPr lang="fr-FR" sz="2000" dirty="0" err="1" smtClean="0"/>
              <a:t>NetLogoR</a:t>
            </a:r>
            <a:r>
              <a:rPr lang="fr-FR" sz="2000" dirty="0"/>
              <a:t> </a:t>
            </a:r>
            <a:r>
              <a:rPr lang="fr-FR" sz="2000" dirty="0">
                <a:hlinkClick r:id="rId3"/>
              </a:rPr>
              <a:t>http://</a:t>
            </a:r>
            <a:r>
              <a:rPr lang="fr-FR" sz="2000" dirty="0" smtClean="0">
                <a:hlinkClick r:id="rId3"/>
              </a:rPr>
              <a:t>netlogor.predictiveecology.org/articles/NLR-Dictionary.html</a:t>
            </a:r>
            <a:endParaRPr lang="fr-FR" sz="2000" dirty="0" smtClean="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4529147"/>
          </a:xfrm>
        </p:spPr>
        <p:txBody>
          <a:bodyPr>
            <a:normAutofit lnSpcReduction="10000"/>
          </a:bodyPr>
          <a:lstStyle/>
          <a:p>
            <a:r>
              <a:rPr lang="en-US" sz="2400" dirty="0"/>
              <a:t>Benefits </a:t>
            </a:r>
            <a:r>
              <a:rPr lang="en-US" sz="2400" dirty="0" smtClean="0"/>
              <a:t>of </a:t>
            </a:r>
            <a:r>
              <a:rPr lang="en-US" sz="2400" dirty="0" err="1" smtClean="0"/>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a:t>
            </a:r>
            <a:r>
              <a:rPr lang="en-US" sz="2400" dirty="0" smtClean="0"/>
              <a:t>of R</a:t>
            </a:r>
            <a:endParaRPr lang="en-US" sz="2400" dirty="0"/>
          </a:p>
          <a:p>
            <a:pPr lvl="1"/>
            <a:r>
              <a:rPr lang="en-US" sz="2200" dirty="0" smtClean="0"/>
              <a:t>From managing data and inputs to analyze outputs in 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smtClean="0"/>
              <a:t>Access </a:t>
            </a:r>
            <a:r>
              <a:rPr lang="en-US" sz="2200" dirty="0"/>
              <a:t>to lots of packages and </a:t>
            </a:r>
            <a:r>
              <a:rPr lang="en-US" sz="2200" dirty="0" smtClean="0"/>
              <a:t>functions</a:t>
            </a:r>
          </a:p>
          <a:p>
            <a:pPr lvl="1"/>
            <a:r>
              <a:rPr lang="en-US" sz="2200" dirty="0"/>
              <a:t>Can use multiple </a:t>
            </a:r>
            <a:r>
              <a:rPr lang="en-US" sz="2200" dirty="0" smtClean="0"/>
              <a:t>classes</a:t>
            </a:r>
          </a:p>
          <a:p>
            <a:pPr lvl="2"/>
            <a:r>
              <a:rPr lang="en-US" sz="2000" dirty="0" smtClean="0"/>
              <a:t>Raster, shapefile, list, </a:t>
            </a:r>
            <a:r>
              <a:rPr lang="en-US" sz="2000" dirty="0" err="1" smtClean="0"/>
              <a:t>dataframe</a:t>
            </a:r>
            <a:r>
              <a:rPr lang="en-US" sz="2000" dirty="0" smtClean="0"/>
              <a:t>, …</a:t>
            </a:r>
            <a:endParaRPr lang="en-US" sz="2000" dirty="0"/>
          </a:p>
          <a:p>
            <a:pPr lvl="1"/>
            <a:endParaRPr lang="en-US" sz="2200" dirty="0"/>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302"/>
            <a:ext cx="6704110" cy="6048703"/>
          </a:xfrm>
          <a:prstGeom prst="rect">
            <a:avLst/>
          </a:prstGeom>
        </p:spPr>
      </p:pic>
      <p:sp>
        <p:nvSpPr>
          <p:cNvPr id="2" name="Rectangle 1"/>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rotWithShape="1">
          <a:blip r:embed="rId2">
            <a:extLst>
              <a:ext uri="{28A0092B-C50C-407E-A947-70E740481C1C}">
                <a14:useLocalDpi xmlns:a14="http://schemas.microsoft.com/office/drawing/2010/main" val="0"/>
              </a:ext>
            </a:extLst>
          </a:blip>
          <a:srcRect t="5730"/>
          <a:stretch/>
        </p:blipFill>
        <p:spPr>
          <a:xfrm>
            <a:off x="5675705" y="1324947"/>
            <a:ext cx="6516295" cy="5542379"/>
          </a:xfrm>
          <a:prstGeom prst="rect">
            <a:avLst/>
          </a:prstGeom>
        </p:spPr>
      </p:pic>
      <p:sp>
        <p:nvSpPr>
          <p:cNvPr id="5" name="Rectangle 4"/>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3831" t="7441" r="2922" b="464"/>
          <a:stretch/>
        </p:blipFill>
        <p:spPr>
          <a:xfrm>
            <a:off x="6736702" y="2024740"/>
            <a:ext cx="5455299" cy="4861248"/>
          </a:xfrm>
          <a:prstGeom prst="rect">
            <a:avLst/>
          </a:prstGeom>
        </p:spPr>
      </p:pic>
      <p:sp>
        <p:nvSpPr>
          <p:cNvPr id="6" name="Rectangle 5"/>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3601" t="7378" r="3947" b="4352"/>
          <a:stretch/>
        </p:blipFill>
        <p:spPr>
          <a:xfrm>
            <a:off x="8326346" y="2837572"/>
            <a:ext cx="3865654" cy="3329963"/>
          </a:xfrm>
          <a:prstGeom prst="rect">
            <a:avLst/>
          </a:prstGeom>
        </p:spPr>
      </p:pic>
      <p:sp>
        <p:nvSpPr>
          <p:cNvPr id="5" name="Rectangle 4"/>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379" y="1657033"/>
            <a:ext cx="10234434" cy="3948381"/>
          </a:xfrm>
          <a:prstGeom prst="rect">
            <a:avLst/>
          </a:prstGeom>
        </p:spPr>
      </p:pic>
      <p:sp>
        <p:nvSpPr>
          <p:cNvPr id="6" name="Rectangle 5"/>
          <p:cNvSpPr/>
          <p:nvPr/>
        </p:nvSpPr>
        <p:spPr>
          <a:xfrm>
            <a:off x="8030283" y="6488668"/>
            <a:ext cx="4161717" cy="369332"/>
          </a:xfrm>
          <a:prstGeom prst="rect">
            <a:avLst/>
          </a:prstGeom>
          <a:solidFill>
            <a:schemeClr val="bg1"/>
          </a:solidFill>
        </p:spPr>
        <p:txBody>
          <a:bodyPr wrap="none">
            <a:spAutoFit/>
          </a:bodyPr>
          <a:lstStyle/>
          <a:p>
            <a:r>
              <a:rPr lang="fr-FR" dirty="0"/>
              <a:t> </a:t>
            </a:r>
            <a:r>
              <a:rPr lang="fr-FR" dirty="0">
                <a:hlinkClick r:id="rId3"/>
              </a:rPr>
              <a:t>https://doi.org/10.1111/ecog.04516</a:t>
            </a:r>
            <a:endParaRPr lang="fr-FR" dirty="0"/>
          </a:p>
        </p:txBody>
      </p:sp>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r>
              <a:rPr lang="en-US" dirty="0"/>
              <a:t>Exercise solutions: 7_ButterflyHilltoppingExercise.R</a:t>
            </a:r>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endParaRPr lang="fr-CA" dirty="0"/>
          </a:p>
        </p:txBody>
      </p:sp>
      <p:sp>
        <p:nvSpPr>
          <p:cNvPr id="4" name="Espace réservé du contenu 3"/>
          <p:cNvSpPr>
            <a:spLocks noGrp="1"/>
          </p:cNvSpPr>
          <p:nvPr>
            <p:ph idx="1"/>
          </p:nvPr>
        </p:nvSpPr>
        <p:spPr>
          <a:xfrm>
            <a:off x="677334" y="1635923"/>
            <a:ext cx="10467588" cy="3373467"/>
          </a:xfrm>
        </p:spPr>
        <p:txBody>
          <a:bodyPr/>
          <a:lstStyle/>
          <a:p>
            <a:r>
              <a:rPr lang="en-US" dirty="0" smtClean="0"/>
              <a:t>Plotting all positions slows the model</a:t>
            </a:r>
          </a:p>
          <a:p>
            <a:endParaRPr lang="en-US" dirty="0"/>
          </a:p>
          <a:p>
            <a:r>
              <a:rPr lang="en-US" dirty="0" smtClean="0"/>
              <a:t>All butterflies follow the same rules (uphill or randomly) at each time step</a:t>
            </a:r>
          </a:p>
          <a:p>
            <a:pPr lvl="1"/>
            <a:r>
              <a:rPr lang="en-US" dirty="0" smtClean="0"/>
              <a:t>Do the </a:t>
            </a:r>
            <a:r>
              <a:rPr lang="en-US" dirty="0" err="1" smtClean="0"/>
              <a:t>runif</a:t>
            </a:r>
            <a:r>
              <a:rPr lang="en-US" dirty="0" smtClean="0"/>
              <a:t>() for each butterfly to assign a different movement</a:t>
            </a:r>
          </a:p>
          <a:p>
            <a:pPr lvl="1"/>
            <a:endParaRPr lang="en-US" dirty="0"/>
          </a:p>
          <a:p>
            <a:r>
              <a:rPr lang="en-US" dirty="0"/>
              <a:t>Uphill = Move the turtles to their neighboring patch with the </a:t>
            </a:r>
            <a:r>
              <a:rPr lang="en-US" b="1" dirty="0"/>
              <a:t>highest</a:t>
            </a:r>
            <a:r>
              <a:rPr lang="en-US" dirty="0"/>
              <a:t> </a:t>
            </a:r>
            <a:r>
              <a:rPr lang="en-US" dirty="0" smtClean="0"/>
              <a:t>value</a:t>
            </a:r>
          </a:p>
          <a:p>
            <a:r>
              <a:rPr lang="en-US" dirty="0"/>
              <a:t>Downhill = Move the turtles to their neighboring patch with the </a:t>
            </a:r>
            <a:r>
              <a:rPr lang="en-US" b="1" dirty="0"/>
              <a:t>lowest</a:t>
            </a:r>
            <a:r>
              <a:rPr lang="en-US" dirty="0"/>
              <a:t> </a:t>
            </a:r>
            <a:r>
              <a:rPr lang="en-US" dirty="0" smtClean="0"/>
              <a:t>value</a:t>
            </a:r>
            <a:endParaRPr lang="en-US" dirty="0" smtClean="0"/>
          </a:p>
          <a:p>
            <a:pPr lvl="1"/>
            <a:endParaRPr lang="fr-CA" dirty="0"/>
          </a:p>
        </p:txBody>
      </p:sp>
    </p:spTree>
    <p:extLst>
      <p:ext uri="{BB962C8B-B14F-4D97-AF65-F5344CB8AC3E}">
        <p14:creationId xmlns:p14="http://schemas.microsoft.com/office/powerpoint/2010/main" val="1046957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smtClean="0"/>
              <a:t> </a:t>
            </a:r>
            <a:r>
              <a:rPr lang="fr-CA" sz="2400"/>
              <a:t>version: 8_WolfSheep.R</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fontScale="92500" lnSpcReduction="10000"/>
          </a:bodyPr>
          <a:lstStyle/>
          <a:p>
            <a:r>
              <a:rPr lang="fr-CA" sz="2400" dirty="0" err="1" smtClean="0"/>
              <a:t>Available</a:t>
            </a:r>
            <a:r>
              <a:rPr lang="fr-CA" sz="2400" dirty="0" smtClean="0"/>
              <a:t> on CRAN</a:t>
            </a:r>
          </a:p>
          <a:p>
            <a:pPr lvl="1"/>
            <a:r>
              <a:rPr lang="fr-CA" sz="2200" dirty="0" err="1"/>
              <a:t>install.packages</a:t>
            </a:r>
            <a:r>
              <a:rPr lang="fr-CA" sz="2200" dirty="0"/>
              <a:t>("</a:t>
            </a:r>
            <a:r>
              <a:rPr lang="fr-CA" sz="2200" dirty="0" err="1"/>
              <a:t>NetLogoR</a:t>
            </a:r>
            <a:r>
              <a:rPr lang="fr-CA" sz="2200" dirty="0" smtClean="0"/>
              <a:t>")</a:t>
            </a:r>
          </a:p>
          <a:p>
            <a:pPr lvl="1"/>
            <a:endParaRPr lang="fr-CA" sz="2200" dirty="0"/>
          </a:p>
          <a:p>
            <a:r>
              <a:rPr lang="fr-CA" sz="2400" dirty="0" smtClean="0"/>
              <a:t>And on </a:t>
            </a:r>
            <a:r>
              <a:rPr lang="fr-CA" sz="2400" dirty="0" err="1" smtClean="0"/>
              <a:t>GitHub</a:t>
            </a:r>
            <a:endParaRPr lang="fr-CA" sz="2400" dirty="0" smtClean="0"/>
          </a:p>
          <a:p>
            <a:pPr lvl="1"/>
            <a:r>
              <a:rPr lang="fr-FR" sz="2000" dirty="0" err="1" smtClean="0"/>
              <a:t>install.packages</a:t>
            </a:r>
            <a:r>
              <a:rPr lang="fr-FR" sz="2000" dirty="0"/>
              <a:t>("</a:t>
            </a:r>
            <a:r>
              <a:rPr lang="fr-FR" sz="2000" dirty="0" err="1"/>
              <a:t>devtools</a:t>
            </a:r>
            <a:r>
              <a:rPr lang="fr-FR" sz="2000" dirty="0"/>
              <a:t>") </a:t>
            </a:r>
            <a:r>
              <a:rPr lang="fr-FR" sz="2000" dirty="0" err="1"/>
              <a:t>devtools</a:t>
            </a:r>
            <a:r>
              <a:rPr lang="fr-FR" sz="2000" dirty="0"/>
              <a:t>::</a:t>
            </a:r>
            <a:r>
              <a:rPr lang="fr-FR" sz="2000" dirty="0" err="1"/>
              <a:t>install_github</a:t>
            </a:r>
            <a:r>
              <a:rPr lang="fr-FR" sz="2000" dirty="0"/>
              <a:t>("</a:t>
            </a:r>
            <a:r>
              <a:rPr lang="fr-FR" sz="2000" dirty="0" err="1"/>
              <a:t>PredictiveEcology</a:t>
            </a:r>
            <a:r>
              <a:rPr lang="fr-FR" sz="2000" dirty="0"/>
              <a:t>/</a:t>
            </a:r>
            <a:r>
              <a:rPr lang="fr-FR" sz="2000" dirty="0" err="1"/>
              <a:t>NetLogoR</a:t>
            </a:r>
            <a:r>
              <a:rPr lang="fr-FR" sz="2000" dirty="0"/>
              <a:t>")</a:t>
            </a:r>
            <a:endParaRPr lang="fr-CA" sz="2000" dirty="0"/>
          </a:p>
          <a:p>
            <a:pPr lvl="1"/>
            <a:r>
              <a:rPr lang="fr-CA" sz="2200" dirty="0" smtClean="0">
                <a:hlinkClick r:id="rId2"/>
              </a:rPr>
              <a:t>https</a:t>
            </a:r>
            <a:r>
              <a:rPr lang="fr-CA" sz="2200" dirty="0">
                <a:hlinkClick r:id="rId2"/>
              </a:rPr>
              <a:t>://</a:t>
            </a:r>
            <a:r>
              <a:rPr lang="fr-CA" sz="2200" dirty="0" smtClean="0">
                <a:hlinkClick r:id="rId2"/>
              </a:rPr>
              <a:t>github.com/PredictiveEcology/NetLogoR</a:t>
            </a:r>
            <a:endParaRPr lang="fr-CA" sz="2200" dirty="0" smtClean="0"/>
          </a:p>
          <a:p>
            <a:pPr lvl="1"/>
            <a:r>
              <a:rPr lang="fr-CA" sz="2200" dirty="0" smtClean="0"/>
              <a:t>Issues </a:t>
            </a:r>
            <a:r>
              <a:rPr lang="fr-CA" sz="2200" dirty="0" err="1" smtClean="0"/>
              <a:t>can</a:t>
            </a:r>
            <a:r>
              <a:rPr lang="fr-CA" sz="2200" dirty="0" smtClean="0"/>
              <a:t> </a:t>
            </a:r>
            <a:r>
              <a:rPr lang="fr-CA" sz="2200" dirty="0" err="1" smtClean="0"/>
              <a:t>be</a:t>
            </a:r>
            <a:r>
              <a:rPr lang="fr-CA" sz="2200" dirty="0" smtClean="0"/>
              <a:t> </a:t>
            </a:r>
            <a:r>
              <a:rPr lang="fr-CA" sz="2200" dirty="0" err="1" smtClean="0"/>
              <a:t>opened</a:t>
            </a:r>
            <a:endParaRPr lang="fr-CA" sz="2200" dirty="0" smtClean="0"/>
          </a:p>
          <a:p>
            <a:pPr lvl="1"/>
            <a:endParaRPr lang="fr-CA" sz="2200" dirty="0"/>
          </a:p>
          <a:p>
            <a:r>
              <a:rPr lang="fr-CA" sz="2400" dirty="0" smtClean="0"/>
              <a:t>Google group for </a:t>
            </a:r>
            <a:r>
              <a:rPr lang="fr-CA" sz="2400" dirty="0" err="1" smtClean="0"/>
              <a:t>users</a:t>
            </a:r>
            <a:endParaRPr lang="fr-CA" sz="2400" dirty="0" smtClean="0"/>
          </a:p>
          <a:p>
            <a:pPr lvl="1"/>
            <a:r>
              <a:rPr lang="fr-CA" sz="2200" dirty="0">
                <a:hlinkClick r:id="rId3"/>
              </a:rPr>
              <a:t>https://</a:t>
            </a:r>
            <a:r>
              <a:rPr lang="fr-CA" sz="2200" dirty="0" smtClean="0">
                <a:hlinkClick r:id="rId3"/>
              </a:rPr>
              <a:t>groups.google.com/g/netlogor</a:t>
            </a:r>
            <a:endParaRPr lang="fr-CA" sz="2200" dirty="0" smtClean="0"/>
          </a:p>
        </p:txBody>
      </p:sp>
    </p:spTree>
    <p:extLst>
      <p:ext uri="{BB962C8B-B14F-4D97-AF65-F5344CB8AC3E}">
        <p14:creationId xmlns:p14="http://schemas.microsoft.com/office/powerpoint/2010/main" val="697231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p>
          <a:p>
            <a:endParaRPr lang="en-US" dirty="0"/>
          </a:p>
          <a:p>
            <a:r>
              <a:rPr lang="en-US" dirty="0" smtClean="0"/>
              <a:t>Demo in R</a:t>
            </a:r>
          </a:p>
          <a:p>
            <a:r>
              <a:rPr lang="en-US" dirty="0"/>
              <a:t>File: 1_ForestModel.R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p>
          <a:p>
            <a:endParaRPr lang="en-US" dirty="0"/>
          </a:p>
          <a:p>
            <a:r>
              <a:rPr lang="en-US" dirty="0" smtClean="0"/>
              <a:t>Demo in R</a:t>
            </a:r>
          </a:p>
          <a:p>
            <a:r>
              <a:rPr lang="en-US" dirty="0"/>
              <a:t>File: 2_PopulationModel.R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2193</TotalTime>
  <Words>4614</Words>
  <Application>Microsoft Office PowerPoint</Application>
  <PresentationFormat>Grand écran</PresentationFormat>
  <Paragraphs>774</Paragraphs>
  <Slides>58</Slides>
  <Notes>0</Notes>
  <HiddenSlides>1</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58</vt:i4>
      </vt:variant>
    </vt:vector>
  </HeadingPairs>
  <TitlesOfParts>
    <vt:vector size="66" baseType="lpstr">
      <vt:lpstr>Arial</vt:lpstr>
      <vt:lpstr>Courier New</vt:lpstr>
      <vt:lpstr>Lucida Console</vt:lpstr>
      <vt:lpstr>Times New Roman</vt:lpstr>
      <vt:lpstr>Trebuchet MS</vt:lpstr>
      <vt:lpstr>Wingdings</vt:lpstr>
      <vt:lpstr>Wingdings 3</vt:lpstr>
      <vt:lpstr>Facette</vt:lpstr>
      <vt:lpstr>Individual-based models &amp; Spatially explicit individual-based models with NetLogoR</vt:lpstr>
      <vt:lpstr>NetLogoR</vt:lpstr>
      <vt:lpstr>What is NetLogoR?</vt:lpstr>
      <vt:lpstr>Why NetLogoR?</vt:lpstr>
      <vt:lpstr>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Butterfly hilltopping</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Sarah BAUDUIN</cp:lastModifiedBy>
  <cp:revision>180</cp:revision>
  <dcterms:created xsi:type="dcterms:W3CDTF">2020-11-20T15:15:45Z</dcterms:created>
  <dcterms:modified xsi:type="dcterms:W3CDTF">2022-03-18T09:37:02Z</dcterms:modified>
</cp:coreProperties>
</file>

<file path=docProps/thumbnail.jpeg>
</file>